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72" r:id="rId4"/>
    <p:sldId id="258" r:id="rId5"/>
    <p:sldId id="262" r:id="rId6"/>
    <p:sldId id="263" r:id="rId7"/>
    <p:sldId id="264" r:id="rId8"/>
    <p:sldId id="265" r:id="rId9"/>
    <p:sldId id="266" r:id="rId10"/>
    <p:sldId id="273" r:id="rId11"/>
    <p:sldId id="274" r:id="rId12"/>
    <p:sldId id="275" r:id="rId13"/>
    <p:sldId id="276" r:id="rId14"/>
    <p:sldId id="277" r:id="rId15"/>
    <p:sldId id="278" r:id="rId16"/>
    <p:sldId id="280" r:id="rId17"/>
    <p:sldId id="281" r:id="rId18"/>
    <p:sldId id="279" r:id="rId19"/>
    <p:sldId id="282" r:id="rId20"/>
    <p:sldId id="285" r:id="rId21"/>
    <p:sldId id="284" r:id="rId22"/>
    <p:sldId id="261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63"/>
    <p:restoredTop sz="94666"/>
  </p:normalViewPr>
  <p:slideViewPr>
    <p:cSldViewPr snapToGrid="0" snapToObjects="1">
      <p:cViewPr varScale="1">
        <p:scale>
          <a:sx n="99" d="100"/>
          <a:sy n="99" d="100"/>
        </p:scale>
        <p:origin x="184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6.png>
</file>

<file path=ppt/media/image17.png>
</file>

<file path=ppt/media/image18.png>
</file>

<file path=ppt/media/image19.png>
</file>

<file path=ppt/media/image2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2FBA7B-9C60-534B-96A8-6AB50B02D53C}" type="datetimeFigureOut">
              <a:rPr lang="en-US" smtClean="0"/>
              <a:t>9/20/16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661C2D-11BE-6F4F-A201-0500436221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875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67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62712"/>
            <a:ext cx="7886700" cy="488498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6553200"/>
            <a:ext cx="2057400" cy="226891"/>
          </a:xfrm>
        </p:spPr>
        <p:txBody>
          <a:bodyPr/>
          <a:lstStyle/>
          <a:p>
            <a:fld id="{C865BB03-49E3-6A49-9E3C-511F78C24C1B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6553200"/>
            <a:ext cx="3086100" cy="22689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6553200"/>
            <a:ext cx="2057400" cy="226891"/>
          </a:xfrm>
        </p:spPr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6964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5BB03-49E3-6A49-9E3C-511F78C24C1B}" type="datetimeFigureOut">
              <a:rPr lang="en-US" smtClean="0"/>
              <a:t>9/20/16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12950-139B-A542-AF61-220D2C3F97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022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615269"/>
            <a:ext cx="7886700" cy="76805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62712"/>
            <a:ext cx="7886700" cy="48849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 smtClean="0"/>
              <a:t>Click to edit Master text styles</a:t>
            </a:r>
          </a:p>
          <a:p>
            <a:pPr lvl="1"/>
            <a:r>
              <a:rPr lang="en-US" altLang="zh-CN" dirty="0" smtClean="0"/>
              <a:t>Second level</a:t>
            </a:r>
          </a:p>
          <a:p>
            <a:pPr lvl="2"/>
            <a:r>
              <a:rPr lang="en-US" altLang="zh-CN" dirty="0" smtClean="0"/>
              <a:t>Third level</a:t>
            </a:r>
          </a:p>
          <a:p>
            <a:pPr lvl="3"/>
            <a:r>
              <a:rPr lang="en-US" altLang="zh-CN" dirty="0" smtClean="0"/>
              <a:t>Fourth level</a:t>
            </a:r>
          </a:p>
          <a:p>
            <a:pPr lvl="4"/>
            <a:r>
              <a:rPr lang="en-US" altLang="zh-CN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C865BB03-49E3-6A49-9E3C-511F78C24C1B}" type="datetimeFigureOut">
              <a:rPr lang="en-US" smtClean="0"/>
              <a:pPr/>
              <a:t>9/20/16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553200"/>
            <a:ext cx="30861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553200"/>
            <a:ext cx="2057400" cy="2268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  <a:latin typeface="Times" charset="0"/>
                <a:ea typeface="Times" charset="0"/>
                <a:cs typeface="Times" charset="0"/>
              </a:defRPr>
            </a:lvl1pPr>
          </a:lstStyle>
          <a:p>
            <a:fld id="{AED12950-139B-A542-AF61-220D2C3F9731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435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75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  <a:latin typeface="Times" charset="0"/>
          <a:ea typeface="Times" charset="0"/>
          <a:cs typeface="Times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5"/>
        </a:buClr>
        <a:buFont typeface="Wingdings" charset="2"/>
        <a:buChar char="q"/>
        <a:defRPr sz="28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>
            <a:lumMod val="75000"/>
          </a:schemeClr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C0000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7030A0"/>
        </a:buClr>
        <a:buFont typeface="Wingdings" charset="2"/>
        <a:buChar char="q"/>
        <a:defRPr sz="2400" kern="1200">
          <a:solidFill>
            <a:schemeClr val="tx1"/>
          </a:solidFill>
          <a:latin typeface="Times" charset="0"/>
          <a:ea typeface="Times" charset="0"/>
          <a:cs typeface="Times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eng-jiang.com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3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 smtClean="0"/>
              <a:t>Catching Social Media Advertisers with Strategy Analysis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sz="2800" dirty="0" smtClean="0"/>
          </a:p>
          <a:p>
            <a:r>
              <a:rPr lang="en-US" sz="2800" dirty="0" smtClean="0"/>
              <a:t>Meng Jiang</a:t>
            </a:r>
          </a:p>
          <a:p>
            <a:r>
              <a:rPr lang="en-US" dirty="0" smtClean="0"/>
              <a:t>University of Illinois at Urbana-Champaign</a:t>
            </a:r>
          </a:p>
          <a:p>
            <a:r>
              <a:rPr lang="en-US" dirty="0" smtClean="0">
                <a:hlinkClick r:id="rId2"/>
              </a:rPr>
              <a:t>www.meng-jiang.com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490597" y="6400986"/>
            <a:ext cx="754379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i="1" dirty="0">
                <a:latin typeface="Times" charset="0"/>
                <a:ea typeface="Times" charset="0"/>
                <a:cs typeface="Times" charset="0"/>
              </a:rPr>
              <a:t>The First International Workshop on Computational Methods for </a:t>
            </a:r>
            <a:r>
              <a:rPr lang="en-US" b="1" i="1" dirty="0" err="1">
                <a:latin typeface="Times" charset="0"/>
                <a:ea typeface="Times" charset="0"/>
                <a:cs typeface="Times" charset="0"/>
              </a:rPr>
              <a:t>CyberSafety</a:t>
            </a:r>
            <a:endParaRPr lang="en-US" b="1" i="1" dirty="0">
              <a:latin typeface="Times" charset="0"/>
              <a:ea typeface="Times" charset="0"/>
              <a:cs typeface="Time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5912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S2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6" y="1596980"/>
            <a:ext cx="9118115" cy="4830276"/>
          </a:xfrm>
        </p:spPr>
      </p:pic>
    </p:spTree>
    <p:extLst>
      <p:ext uri="{BB962C8B-B14F-4D97-AF65-F5344CB8AC3E}">
        <p14:creationId xmlns:p14="http://schemas.microsoft.com/office/powerpoint/2010/main" val="144285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S3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17047"/>
            <a:ext cx="9144000" cy="4843988"/>
          </a:xfrm>
        </p:spPr>
      </p:pic>
    </p:spTree>
    <p:extLst>
      <p:ext uri="{BB962C8B-B14F-4D97-AF65-F5344CB8AC3E}">
        <p14:creationId xmlns:p14="http://schemas.microsoft.com/office/powerpoint/2010/main" val="775598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S4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555683"/>
            <a:ext cx="9121817" cy="4832237"/>
          </a:xfrm>
        </p:spPr>
      </p:pic>
    </p:spTree>
    <p:extLst>
      <p:ext uri="{BB962C8B-B14F-4D97-AF65-F5344CB8AC3E}">
        <p14:creationId xmlns:p14="http://schemas.microsoft.com/office/powerpoint/2010/main" val="210626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Solution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5: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Synchrony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Strategies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in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83323"/>
            <a:ext cx="8229600" cy="5349240"/>
          </a:xfrm>
        </p:spPr>
      </p:pic>
    </p:spTree>
    <p:extLst>
      <p:ext uri="{BB962C8B-B14F-4D97-AF65-F5344CB8AC3E}">
        <p14:creationId xmlns:p14="http://schemas.microsoft.com/office/powerpoint/2010/main" val="138817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mentioning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zh-CN" altLang="en-US" dirty="0" smtClean="0"/>
          </a:p>
          <a:p>
            <a:pPr lvl="1"/>
            <a:r>
              <a:rPr lang="en-US" altLang="zh-CN" sz="2800" dirty="0" smtClean="0"/>
              <a:t>Every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dot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user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14254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514253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41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Observation: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URL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38746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8747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07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9144000" cy="4953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Observation: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Lockstep</a:t>
            </a:r>
            <a:r>
              <a:rPr lang="zh-CN" altLang="en-US" dirty="0" smtClean="0"/>
              <a:t> </a:t>
            </a:r>
            <a:r>
              <a:rPr lang="en-US" altLang="zh-CN" dirty="0" smtClean="0"/>
              <a:t>behavioral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653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Observation: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Message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[</a:t>
            </a:r>
            <a:r>
              <a:rPr lang="en-US" altLang="zh-CN" dirty="0" err="1" smtClean="0"/>
              <a:t>CatchSync</a:t>
            </a:r>
            <a:r>
              <a:rPr lang="en-US" altLang="zh-CN" dirty="0" smtClean="0"/>
              <a:t>,</a:t>
            </a:r>
            <a:r>
              <a:rPr lang="zh-CN" altLang="en-US" dirty="0" smtClean="0"/>
              <a:t> </a:t>
            </a:r>
            <a:r>
              <a:rPr lang="en-US" altLang="zh-CN" dirty="0" smtClean="0"/>
              <a:t>KDD’14]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8747"/>
            <a:ext cx="4572000" cy="353290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238746"/>
            <a:ext cx="4572000" cy="353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178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Modeling: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54715"/>
            <a:ext cx="9144000" cy="3500603"/>
          </a:xfrm>
        </p:spPr>
      </p:pic>
    </p:spTree>
    <p:extLst>
      <p:ext uri="{BB962C8B-B14F-4D97-AF65-F5344CB8AC3E}">
        <p14:creationId xmlns:p14="http://schemas.microsoft.com/office/powerpoint/2010/main" val="312592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T1: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Which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strategy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tweet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used?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5-class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050" y="2014367"/>
            <a:ext cx="5273899" cy="2939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30802"/>
            <a:ext cx="9144000" cy="1725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0875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Advertisers: It’s not a </a:t>
            </a:r>
            <a:r>
              <a:rPr lang="en-US" sz="3200" dirty="0" err="1" smtClean="0"/>
              <a:t>CyberSaftey</a:t>
            </a:r>
            <a:r>
              <a:rPr lang="en-US" sz="3200" dirty="0" smtClean="0"/>
              <a:t> issue?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err="1" smtClean="0"/>
              <a:t>Tencent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6" y="2037557"/>
            <a:ext cx="5232834" cy="4486274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7913" y="2037557"/>
            <a:ext cx="3603212" cy="2425019"/>
          </a:xfrm>
          <a:prstGeom prst="rect">
            <a:avLst/>
          </a:prstGeom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53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Experimental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b="1" dirty="0" smtClean="0"/>
              <a:t>T2: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Detecting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botnet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advertisers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(spammers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synchrony</a:t>
            </a:r>
            <a:r>
              <a:rPr lang="en-US" altLang="zh-CN" sz="2400" dirty="0"/>
              <a:t>)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binary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classification.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141" y="2319689"/>
            <a:ext cx="5811718" cy="269193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01315"/>
            <a:ext cx="9144000" cy="1525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36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Comparing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traditional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(old-school)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Celebrity</a:t>
            </a:r>
            <a:r>
              <a:rPr lang="zh-CN" altLang="en-US" dirty="0" smtClean="0"/>
              <a:t> </a:t>
            </a:r>
            <a:r>
              <a:rPr lang="en-US" altLang="zh-CN" dirty="0" smtClean="0"/>
              <a:t>branding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Collaborative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Gift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Multi-level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marketing</a:t>
            </a:r>
            <a:endParaRPr lang="zh-CN" altLang="en-US" dirty="0" smtClean="0"/>
          </a:p>
          <a:p>
            <a:pPr lvl="1"/>
            <a:r>
              <a:rPr lang="en-US" altLang="zh-CN" dirty="0" smtClean="0"/>
              <a:t>Synchrony</a:t>
            </a:r>
            <a:r>
              <a:rPr lang="zh-CN" altLang="en-US" dirty="0" smtClean="0"/>
              <a:t> </a:t>
            </a:r>
            <a:r>
              <a:rPr lang="en-US" altLang="zh-CN" dirty="0" smtClean="0"/>
              <a:t>(social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media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botnet)</a:t>
            </a:r>
            <a:endParaRPr lang="zh-CN" altLang="en-US" dirty="0" smtClean="0"/>
          </a:p>
          <a:p>
            <a:r>
              <a:rPr lang="en-US" altLang="zh-CN" dirty="0" smtClean="0"/>
              <a:t>Strategy</a:t>
            </a:r>
            <a:r>
              <a:rPr lang="zh-CN" altLang="en-US" dirty="0" smtClean="0"/>
              <a:t> </a:t>
            </a:r>
            <a:r>
              <a:rPr lang="en-US" altLang="zh-CN" dirty="0" smtClean="0"/>
              <a:t>classification: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0.889</a:t>
            </a:r>
            <a:endParaRPr lang="zh-CN" altLang="en-US" dirty="0" smtClean="0"/>
          </a:p>
          <a:p>
            <a:r>
              <a:rPr lang="en-US" altLang="zh-CN" dirty="0" smtClean="0"/>
              <a:t>Spammer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detection:</a:t>
            </a:r>
            <a:r>
              <a:rPr lang="zh-CN" altLang="en-US" dirty="0" smtClean="0"/>
              <a:t> </a:t>
            </a:r>
            <a:r>
              <a:rPr lang="en-US" altLang="zh-CN" dirty="0" smtClean="0"/>
              <a:t>0.923</a:t>
            </a:r>
            <a:endParaRPr lang="zh-CN" altLang="en-US" dirty="0" smtClean="0"/>
          </a:p>
          <a:p>
            <a:endParaRPr lang="zh-CN" altLang="en-US" dirty="0"/>
          </a:p>
          <a:p>
            <a:r>
              <a:rPr lang="en-US" altLang="zh-CN" dirty="0" smtClean="0"/>
              <a:t>Hope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company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avoid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Weibo’s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misfortune.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72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Catching Social Media Advertisers with Strategy Analysis</a:t>
            </a:r>
          </a:p>
        </p:txBody>
      </p:sp>
    </p:spTree>
    <p:extLst>
      <p:ext uri="{BB962C8B-B14F-4D97-AF65-F5344CB8AC3E}">
        <p14:creationId xmlns:p14="http://schemas.microsoft.com/office/powerpoint/2010/main" val="25263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720"/>
            <a:ext cx="9144000" cy="6860720"/>
          </a:xfrm>
        </p:spPr>
      </p:pic>
      <p:sp>
        <p:nvSpPr>
          <p:cNvPr id="5" name="Rectangle 4"/>
          <p:cNvSpPr/>
          <p:nvPr/>
        </p:nvSpPr>
        <p:spPr>
          <a:xfrm>
            <a:off x="1553227" y="2592889"/>
            <a:ext cx="1966587" cy="28809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Advertisers: It’s not a </a:t>
            </a:r>
            <a:r>
              <a:rPr lang="en-US" sz="3200" dirty="0" err="1"/>
              <a:t>CyberSaftey</a:t>
            </a:r>
            <a:r>
              <a:rPr lang="en-US" sz="3200" dirty="0"/>
              <a:t> issue?</a:t>
            </a:r>
            <a:endParaRPr lang="en-US" sz="32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NSFC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</a:t>
            </a:r>
            <a:r>
              <a:rPr lang="en-US" altLang="zh-CN" sz="2400" dirty="0" smtClean="0"/>
              <a:t>roject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(2011-)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between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Tencent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Tsinghua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Univ.</a:t>
            </a:r>
            <a:endParaRPr lang="zh-CN" altLang="en-US" sz="2400" dirty="0" smtClean="0"/>
          </a:p>
          <a:p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Tencent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Weibo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2011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told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</a:t>
            </a:r>
            <a:endParaRPr lang="zh-CN" altLang="en-US" sz="2400" dirty="0"/>
          </a:p>
          <a:p>
            <a:pPr lvl="1"/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conversion</a:t>
            </a:r>
            <a:r>
              <a:rPr lang="zh-CN" altLang="en-US" dirty="0"/>
              <a:t> </a:t>
            </a:r>
            <a:r>
              <a:rPr lang="en-US" altLang="zh-CN" dirty="0" smtClean="0"/>
              <a:t>rate</a:t>
            </a:r>
            <a:r>
              <a:rPr lang="zh-CN" altLang="en-US" dirty="0"/>
              <a:t> </a:t>
            </a:r>
            <a:r>
              <a:rPr lang="en-US" altLang="zh-CN" dirty="0" smtClean="0"/>
              <a:t>(&lt;</a:t>
            </a:r>
            <a:r>
              <a:rPr lang="zh-CN" altLang="en-US" dirty="0" smtClean="0"/>
              <a:t> </a:t>
            </a:r>
            <a:r>
              <a:rPr lang="en-US" altLang="zh-CN" dirty="0" smtClean="0"/>
              <a:t>6%):</a:t>
            </a:r>
            <a:r>
              <a:rPr lang="zh-CN" altLang="en-US" dirty="0" smtClean="0"/>
              <a:t> </a:t>
            </a:r>
            <a:r>
              <a:rPr lang="en-US" altLang="zh-CN" dirty="0"/>
              <a:t>#retweets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feed</a:t>
            </a:r>
            <a:r>
              <a:rPr lang="zh-CN" altLang="en-US" dirty="0"/>
              <a:t> </a:t>
            </a:r>
            <a:r>
              <a:rPr lang="en-US" altLang="zh-CN" dirty="0"/>
              <a:t>request</a:t>
            </a:r>
            <a:endParaRPr lang="zh-CN" altLang="en-US" dirty="0"/>
          </a:p>
          <a:p>
            <a:pPr lvl="1"/>
            <a:r>
              <a:rPr lang="en-US" altLang="zh-CN" dirty="0"/>
              <a:t>“I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tweet</a:t>
            </a:r>
            <a:r>
              <a:rPr lang="zh-CN" altLang="en-US" dirty="0"/>
              <a:t> </a:t>
            </a:r>
            <a:r>
              <a:rPr lang="en-US" altLang="zh-CN" dirty="0"/>
              <a:t>recommender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  <a:r>
              <a:rPr lang="en-US" altLang="zh-CN" dirty="0" smtClean="0"/>
              <a:t>!”</a:t>
            </a:r>
            <a:endParaRPr lang="zh-CN" altLang="en-US" sz="2400" dirty="0" smtClean="0"/>
          </a:p>
          <a:p>
            <a:r>
              <a:rPr lang="en-US" altLang="zh-CN" sz="2000" dirty="0"/>
              <a:t>M.</a:t>
            </a:r>
            <a:r>
              <a:rPr lang="zh-CN" altLang="en-US" sz="2000" dirty="0"/>
              <a:t> </a:t>
            </a:r>
            <a:r>
              <a:rPr lang="en-US" altLang="zh-CN" sz="2000" dirty="0"/>
              <a:t>Jiang,</a:t>
            </a:r>
            <a:r>
              <a:rPr lang="zh-CN" altLang="en-US" sz="2000" dirty="0"/>
              <a:t> </a:t>
            </a:r>
            <a:r>
              <a:rPr lang="en-US" altLang="zh-CN" sz="2000" dirty="0"/>
              <a:t>P.</a:t>
            </a:r>
            <a:r>
              <a:rPr lang="zh-CN" altLang="en-US" sz="2000" dirty="0"/>
              <a:t> </a:t>
            </a:r>
            <a:r>
              <a:rPr lang="en-US" altLang="zh-CN" sz="2000" dirty="0"/>
              <a:t>Cui,</a:t>
            </a:r>
            <a:r>
              <a:rPr lang="zh-CN" altLang="en-US" sz="2000" dirty="0"/>
              <a:t> </a:t>
            </a:r>
            <a:r>
              <a:rPr lang="en-US" altLang="zh-CN" sz="2000" dirty="0"/>
              <a:t>R.</a:t>
            </a:r>
            <a:r>
              <a:rPr lang="zh-CN" altLang="en-US" sz="2000" dirty="0"/>
              <a:t> </a:t>
            </a:r>
            <a:r>
              <a:rPr lang="en-US" altLang="zh-CN" sz="2000" dirty="0"/>
              <a:t>Liu,</a:t>
            </a:r>
            <a:r>
              <a:rPr lang="zh-CN" altLang="en-US" sz="2000" dirty="0"/>
              <a:t> </a:t>
            </a:r>
            <a:r>
              <a:rPr lang="en-US" altLang="zh-CN" sz="2000" dirty="0"/>
              <a:t>Q.</a:t>
            </a:r>
            <a:r>
              <a:rPr lang="zh-CN" altLang="en-US" sz="2000" dirty="0"/>
              <a:t> </a:t>
            </a:r>
            <a:r>
              <a:rPr lang="en-US" altLang="zh-CN" sz="2000" dirty="0"/>
              <a:t>Yang,</a:t>
            </a:r>
            <a:r>
              <a:rPr lang="zh-CN" altLang="en-US" sz="2000" dirty="0"/>
              <a:t> </a:t>
            </a:r>
            <a:r>
              <a:rPr lang="en-US" altLang="zh-CN" sz="2000" dirty="0"/>
              <a:t>F.</a:t>
            </a:r>
            <a:r>
              <a:rPr lang="zh-CN" altLang="en-US" sz="2000" dirty="0"/>
              <a:t> </a:t>
            </a:r>
            <a:r>
              <a:rPr lang="en-US" altLang="zh-CN" sz="2000" dirty="0"/>
              <a:t>Wang,</a:t>
            </a:r>
            <a:r>
              <a:rPr lang="zh-CN" altLang="en-US" sz="2000" dirty="0"/>
              <a:t> </a:t>
            </a:r>
            <a:r>
              <a:rPr lang="en-US" altLang="zh-CN" sz="2000" dirty="0"/>
              <a:t>W.</a:t>
            </a:r>
            <a:r>
              <a:rPr lang="zh-CN" altLang="en-US" sz="2000" dirty="0"/>
              <a:t> </a:t>
            </a:r>
            <a:r>
              <a:rPr lang="en-US" altLang="zh-CN" sz="2000" dirty="0"/>
              <a:t>Zhu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S.</a:t>
            </a:r>
            <a:r>
              <a:rPr lang="zh-CN" altLang="en-US" sz="2000" dirty="0"/>
              <a:t> </a:t>
            </a:r>
            <a:r>
              <a:rPr lang="en-US" altLang="zh-CN" sz="2000" dirty="0"/>
              <a:t>Yang.</a:t>
            </a:r>
            <a:r>
              <a:rPr lang="zh-CN" altLang="en-US" sz="2000" dirty="0"/>
              <a:t> </a:t>
            </a:r>
            <a:r>
              <a:rPr lang="en-US" altLang="zh-CN" sz="2000" dirty="0"/>
              <a:t>“</a:t>
            </a:r>
            <a:r>
              <a:rPr lang="en-US" altLang="zh-CN" sz="2000" b="1" dirty="0"/>
              <a:t>Social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Contextual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Recommendation</a:t>
            </a:r>
            <a:r>
              <a:rPr lang="en-US" altLang="zh-CN" sz="2000" dirty="0"/>
              <a:t>”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b="1" dirty="0"/>
              <a:t>CIKM’12</a:t>
            </a:r>
            <a:r>
              <a:rPr lang="en-US" altLang="zh-CN" sz="2000" dirty="0" smtClean="0"/>
              <a:t>.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(cited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149)</a:t>
            </a:r>
            <a:endParaRPr lang="zh-CN" altLang="en-US" sz="2000" dirty="0"/>
          </a:p>
          <a:p>
            <a:r>
              <a:rPr lang="en-US" altLang="zh-CN" sz="2400" b="1" dirty="0" smtClean="0"/>
              <a:t>Deployed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 err="1"/>
              <a:t>Weibo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News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Feed,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2012.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Improved</a:t>
            </a:r>
            <a:r>
              <a:rPr lang="zh-CN" altLang="en-US" sz="2400" dirty="0"/>
              <a:t> </a:t>
            </a:r>
            <a:r>
              <a:rPr lang="en-US" altLang="zh-CN" sz="2400" dirty="0"/>
              <a:t>conversion</a:t>
            </a:r>
            <a:r>
              <a:rPr lang="zh-CN" altLang="en-US" sz="2400" dirty="0"/>
              <a:t> </a:t>
            </a:r>
            <a:r>
              <a:rPr lang="en-US" altLang="zh-CN" sz="2400" dirty="0"/>
              <a:t>rate</a:t>
            </a:r>
            <a:r>
              <a:rPr lang="zh-CN" altLang="en-US" sz="2400" dirty="0"/>
              <a:t> </a:t>
            </a:r>
            <a:r>
              <a:rPr lang="en-US" altLang="zh-CN" sz="2400" dirty="0"/>
              <a:t>from</a:t>
            </a:r>
            <a:r>
              <a:rPr lang="zh-CN" altLang="en-US" sz="2400" dirty="0"/>
              <a:t> </a:t>
            </a:r>
            <a:r>
              <a:rPr lang="en-US" altLang="zh-CN" sz="2400" dirty="0"/>
              <a:t>5.78%</a:t>
            </a:r>
            <a:r>
              <a:rPr lang="zh-CN" altLang="en-US" sz="2400" dirty="0"/>
              <a:t> </a:t>
            </a:r>
            <a:r>
              <a:rPr lang="en-US" altLang="zh-CN" sz="2400" dirty="0"/>
              <a:t>to</a:t>
            </a:r>
            <a:r>
              <a:rPr lang="zh-CN" altLang="en-US" sz="2400" dirty="0"/>
              <a:t> </a:t>
            </a:r>
            <a:r>
              <a:rPr lang="en-US" altLang="zh-CN" sz="2400" dirty="0"/>
              <a:t>8.27%</a:t>
            </a:r>
            <a:r>
              <a:rPr lang="zh-CN" altLang="en-US" sz="2400" dirty="0"/>
              <a:t> </a:t>
            </a:r>
            <a:r>
              <a:rPr lang="en-US" altLang="zh-CN" sz="2400" dirty="0"/>
              <a:t>(relatively</a:t>
            </a:r>
            <a:r>
              <a:rPr lang="zh-CN" altLang="en-US" sz="2400" dirty="0"/>
              <a:t> </a:t>
            </a:r>
            <a:r>
              <a:rPr lang="en-US" altLang="zh-CN" sz="2400" b="1" dirty="0"/>
              <a:t>43</a:t>
            </a:r>
            <a:r>
              <a:rPr lang="en-US" altLang="zh-CN" sz="2400" b="1" dirty="0" smtClean="0"/>
              <a:t>%</a:t>
            </a:r>
            <a:r>
              <a:rPr lang="en-US" altLang="zh-CN" sz="2400" dirty="0" smtClean="0"/>
              <a:t>).</a:t>
            </a:r>
            <a:endParaRPr lang="zh-CN" altLang="en-US" sz="2400" dirty="0" smtClean="0"/>
          </a:p>
          <a:p>
            <a:r>
              <a:rPr lang="zh-CN" altLang="en-US" sz="2400" dirty="0"/>
              <a:t> </a:t>
            </a:r>
            <a:r>
              <a:rPr lang="en-US" altLang="zh-CN" sz="2400" dirty="0" err="1"/>
              <a:t>Tencent</a:t>
            </a:r>
            <a:r>
              <a:rPr lang="zh-CN" altLang="en-US" sz="2400" dirty="0"/>
              <a:t> </a:t>
            </a:r>
            <a:r>
              <a:rPr lang="en-US" altLang="zh-CN" sz="2400" dirty="0" err="1"/>
              <a:t>Weibo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 smtClean="0"/>
              <a:t>2013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told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</a:t>
            </a:r>
            <a:endParaRPr lang="zh-CN" altLang="en-US" sz="2400" dirty="0" smtClean="0"/>
          </a:p>
          <a:p>
            <a:pPr lvl="1"/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serious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problem:</a:t>
            </a:r>
            <a:r>
              <a:rPr lang="zh-CN" altLang="en-US" dirty="0" smtClean="0"/>
              <a:t> </a:t>
            </a:r>
            <a:r>
              <a:rPr lang="en-US" altLang="zh-CN" dirty="0" smtClean="0"/>
              <a:t>zombie</a:t>
            </a:r>
            <a:r>
              <a:rPr lang="zh-CN" altLang="en-US" dirty="0" smtClean="0"/>
              <a:t> </a:t>
            </a:r>
            <a:r>
              <a:rPr lang="en-US" altLang="zh-CN" dirty="0" smtClean="0"/>
              <a:t>followers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977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Advertisers: It’s not a </a:t>
            </a:r>
            <a:r>
              <a:rPr lang="en-US" sz="3200" dirty="0" err="1"/>
              <a:t>CyberSaftey</a:t>
            </a:r>
            <a:r>
              <a:rPr lang="en-US" sz="3200" dirty="0"/>
              <a:t> issue?</a:t>
            </a:r>
            <a:endParaRPr lang="en-US" sz="3200" dirty="0"/>
          </a:p>
        </p:txBody>
      </p:sp>
      <p:pic>
        <p:nvPicPr>
          <p:cNvPr id="4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0768" y="1515735"/>
            <a:ext cx="6400800" cy="2122371"/>
          </a:xfrm>
          <a:prstGeom prst="rect">
            <a:avLst/>
          </a:prstGeom>
        </p:spPr>
      </p:pic>
      <p:pic>
        <p:nvPicPr>
          <p:cNvPr id="5" name="Picture 16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768" y="3674382"/>
            <a:ext cx="6400800" cy="234629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28650" y="6020678"/>
            <a:ext cx="836503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 smtClean="0">
                <a:latin typeface="Times" charset="0"/>
                <a:ea typeface="Times" charset="0"/>
                <a:cs typeface="Times" charset="0"/>
              </a:rPr>
              <a:t>Experience-driven</a:t>
            </a:r>
            <a:r>
              <a:rPr lang="zh-CN" altLang="en-US" sz="2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b="1" dirty="0" smtClean="0">
                <a:latin typeface="Times" charset="0"/>
                <a:ea typeface="Times" charset="0"/>
                <a:cs typeface="Times" charset="0"/>
              </a:rPr>
              <a:t>approaches:</a:t>
            </a:r>
            <a:r>
              <a:rPr lang="zh-CN" altLang="en-US" sz="2000" b="1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features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of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#</a:t>
            </a:r>
            <a:r>
              <a:rPr lang="en-US" altLang="zh-CN" sz="2000" dirty="0" err="1" smtClean="0">
                <a:latin typeface="Times" charset="0"/>
                <a:ea typeface="Times" charset="0"/>
                <a:cs typeface="Times" charset="0"/>
              </a:rPr>
              <a:t>followees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,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#hashtags,</a:t>
            </a:r>
            <a:r>
              <a:rPr lang="zh-CN" altLang="en-US" sz="2000" dirty="0" smtClean="0">
                <a:latin typeface="Times" charset="0"/>
                <a:ea typeface="Times" charset="0"/>
                <a:cs typeface="Times" charset="0"/>
              </a:rPr>
              <a:t> </a:t>
            </a:r>
            <a:r>
              <a:rPr lang="en-US" altLang="zh-CN" sz="2000" dirty="0" smtClean="0">
                <a:latin typeface="Times" charset="0"/>
                <a:ea typeface="Times" charset="0"/>
                <a:cs typeface="Times" charset="0"/>
              </a:rPr>
              <a:t>#URLs</a:t>
            </a:r>
            <a:r>
              <a:rPr lang="is-IS" altLang="zh-CN" sz="2000" dirty="0" smtClean="0">
                <a:latin typeface="Times" charset="0"/>
                <a:ea typeface="Times" charset="0"/>
                <a:cs typeface="Times" charset="0"/>
              </a:rPr>
              <a:t>…</a:t>
            </a:r>
            <a:endParaRPr lang="en-US" sz="2000" dirty="0">
              <a:latin typeface="Times" charset="0"/>
              <a:ea typeface="Times" charset="0"/>
              <a:cs typeface="Times" charset="0"/>
            </a:endParaRPr>
          </a:p>
        </p:txBody>
      </p:sp>
      <p:sp>
        <p:nvSpPr>
          <p:cNvPr id="7" name="Rectangle 6"/>
          <p:cNvSpPr/>
          <p:nvPr/>
        </p:nvSpPr>
        <p:spPr>
          <a:xfrm rot="21012216">
            <a:off x="3753352" y="5959123"/>
            <a:ext cx="57900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5400" b="1" dirty="0" smtClean="0">
                <a:solidFill>
                  <a:srgbClr val="FF0000"/>
                </a:solidFill>
                <a:latin typeface="Times" charset="0"/>
                <a:ea typeface="Times" charset="0"/>
                <a:cs typeface="Times" charset="0"/>
              </a:rPr>
              <a:t>×</a:t>
            </a:r>
            <a:endParaRPr lang="en-US" sz="5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314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Advertisers: It’s not a </a:t>
            </a:r>
            <a:r>
              <a:rPr lang="en-US" sz="3200" dirty="0" err="1"/>
              <a:t>CyberSaftey</a:t>
            </a:r>
            <a:r>
              <a:rPr lang="en-US" sz="3200" dirty="0"/>
              <a:t> issue?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000" dirty="0"/>
              <a:t>M.</a:t>
            </a:r>
            <a:r>
              <a:rPr lang="zh-CN" altLang="en-US" sz="2000" dirty="0"/>
              <a:t> </a:t>
            </a:r>
            <a:r>
              <a:rPr lang="en-US" altLang="zh-CN" sz="2000" dirty="0"/>
              <a:t>Jiang,</a:t>
            </a:r>
            <a:r>
              <a:rPr lang="zh-CN" altLang="en-US" sz="2000" dirty="0"/>
              <a:t> </a:t>
            </a:r>
            <a:r>
              <a:rPr lang="en-US" altLang="zh-CN" sz="2000" dirty="0"/>
              <a:t>P.</a:t>
            </a:r>
            <a:r>
              <a:rPr lang="zh-CN" altLang="en-US" sz="2000" dirty="0"/>
              <a:t> </a:t>
            </a:r>
            <a:r>
              <a:rPr lang="en-US" altLang="zh-CN" sz="2000" dirty="0"/>
              <a:t>Cui,</a:t>
            </a:r>
            <a:r>
              <a:rPr lang="zh-CN" altLang="en-US" sz="2000" dirty="0"/>
              <a:t> </a:t>
            </a:r>
            <a:r>
              <a:rPr lang="en-US" altLang="zh-CN" sz="2000" dirty="0"/>
              <a:t>A.</a:t>
            </a:r>
            <a:r>
              <a:rPr lang="zh-CN" altLang="en-US" sz="2000" dirty="0"/>
              <a:t> </a:t>
            </a:r>
            <a:r>
              <a:rPr lang="en-US" altLang="zh-CN" sz="2000" dirty="0" err="1"/>
              <a:t>Beutel</a:t>
            </a:r>
            <a:r>
              <a:rPr lang="en-US" altLang="zh-CN" sz="2000" dirty="0"/>
              <a:t>,</a:t>
            </a:r>
            <a:r>
              <a:rPr lang="zh-CN" altLang="en-US" sz="2000" dirty="0"/>
              <a:t> </a:t>
            </a:r>
            <a:r>
              <a:rPr lang="en-US" altLang="zh-CN" sz="2000" dirty="0"/>
              <a:t>C.</a:t>
            </a:r>
            <a:r>
              <a:rPr lang="zh-CN" altLang="en-US" sz="2000" dirty="0"/>
              <a:t> </a:t>
            </a:r>
            <a:r>
              <a:rPr lang="en-US" altLang="zh-CN" sz="2000" dirty="0" err="1"/>
              <a:t>Faloutsos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S.</a:t>
            </a:r>
            <a:r>
              <a:rPr lang="zh-CN" altLang="en-US" sz="2000" dirty="0"/>
              <a:t> </a:t>
            </a:r>
            <a:r>
              <a:rPr lang="en-US" altLang="zh-CN" sz="2000" dirty="0"/>
              <a:t>Yang.</a:t>
            </a:r>
            <a:r>
              <a:rPr lang="zh-CN" altLang="en-US" sz="2000" dirty="0"/>
              <a:t> </a:t>
            </a:r>
            <a:r>
              <a:rPr lang="en-US" altLang="zh-CN" sz="2000" dirty="0"/>
              <a:t>“</a:t>
            </a:r>
            <a:r>
              <a:rPr lang="en-US" altLang="zh-CN" sz="2000" b="1" dirty="0" err="1"/>
              <a:t>CatchSync</a:t>
            </a:r>
            <a:r>
              <a:rPr lang="en-US" altLang="zh-CN" sz="2000" dirty="0"/>
              <a:t>:</a:t>
            </a:r>
            <a:r>
              <a:rPr lang="zh-CN" altLang="en-US" sz="2000" dirty="0"/>
              <a:t> </a:t>
            </a:r>
            <a:r>
              <a:rPr lang="en-US" altLang="zh-CN" sz="2000" dirty="0"/>
              <a:t>Catching</a:t>
            </a:r>
            <a:r>
              <a:rPr lang="zh-CN" altLang="en-US" sz="2000" dirty="0"/>
              <a:t> </a:t>
            </a:r>
            <a:r>
              <a:rPr lang="en-US" altLang="zh-CN" sz="2000" dirty="0"/>
              <a:t>Synchronized</a:t>
            </a:r>
            <a:r>
              <a:rPr lang="zh-CN" altLang="en-US" sz="2000" dirty="0"/>
              <a:t> </a:t>
            </a:r>
            <a:r>
              <a:rPr lang="en-US" altLang="zh-CN" sz="2000" dirty="0"/>
              <a:t>Behavior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Large</a:t>
            </a:r>
            <a:r>
              <a:rPr lang="zh-CN" altLang="en-US" sz="2000" dirty="0"/>
              <a:t> </a:t>
            </a:r>
            <a:r>
              <a:rPr lang="en-US" altLang="zh-CN" sz="2000" dirty="0"/>
              <a:t>Directed</a:t>
            </a:r>
            <a:r>
              <a:rPr lang="zh-CN" altLang="en-US" sz="2000" dirty="0"/>
              <a:t> </a:t>
            </a:r>
            <a:r>
              <a:rPr lang="en-US" altLang="zh-CN" sz="2000" dirty="0"/>
              <a:t>Graphs”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b="1" dirty="0"/>
              <a:t>KDD’14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Best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Paper</a:t>
            </a:r>
            <a:r>
              <a:rPr lang="zh-CN" altLang="en-US" sz="2000" b="1" dirty="0"/>
              <a:t> </a:t>
            </a:r>
            <a:r>
              <a:rPr lang="en-US" altLang="zh-CN" sz="2000" b="1" dirty="0" smtClean="0"/>
              <a:t>Finalist</a:t>
            </a:r>
            <a:r>
              <a:rPr lang="en-US" altLang="zh-CN" sz="2000" dirty="0" smtClean="0"/>
              <a:t>.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(#citations</a:t>
            </a:r>
            <a:r>
              <a:rPr lang="zh-CN" altLang="en-US" sz="2000" dirty="0"/>
              <a:t> </a:t>
            </a:r>
            <a:r>
              <a:rPr lang="en-US" altLang="zh-CN" sz="2000" dirty="0"/>
              <a:t>=</a:t>
            </a:r>
            <a:r>
              <a:rPr lang="zh-CN" altLang="en-US" sz="2000" dirty="0"/>
              <a:t> </a:t>
            </a:r>
            <a:r>
              <a:rPr lang="en-US" altLang="zh-CN" sz="2000" b="1" dirty="0"/>
              <a:t>36</a:t>
            </a:r>
            <a:r>
              <a:rPr lang="en-US" altLang="zh-CN" sz="2000" dirty="0" smtClean="0"/>
              <a:t>)</a:t>
            </a:r>
            <a:endParaRPr lang="zh-CN" altLang="en-US" sz="2000" dirty="0" smtClean="0"/>
          </a:p>
          <a:p>
            <a:endParaRPr lang="zh-CN" altLang="en-US" sz="2400" dirty="0" smtClean="0"/>
          </a:p>
          <a:p>
            <a:endParaRPr lang="zh-CN" altLang="en-US" sz="2400" dirty="0"/>
          </a:p>
          <a:p>
            <a:endParaRPr lang="zh-CN" altLang="en-US" sz="2400" dirty="0" smtClean="0"/>
          </a:p>
          <a:p>
            <a:endParaRPr lang="zh-CN" altLang="en-US" sz="2400" dirty="0"/>
          </a:p>
          <a:p>
            <a:endParaRPr lang="zh-CN" altLang="en-US" sz="2400" dirty="0" smtClean="0"/>
          </a:p>
          <a:p>
            <a:endParaRPr lang="zh-CN" altLang="en-US" sz="2400" dirty="0"/>
          </a:p>
          <a:p>
            <a:endParaRPr lang="zh-CN" altLang="en-US" sz="2400" dirty="0" smtClean="0"/>
          </a:p>
          <a:p>
            <a:r>
              <a:rPr lang="en-US" altLang="zh-CN" sz="2400" dirty="0" smtClean="0"/>
              <a:t>Deployed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 err="1"/>
              <a:t>Weibo</a:t>
            </a:r>
            <a:r>
              <a:rPr lang="en-US" altLang="zh-CN" sz="2400" dirty="0"/>
              <a:t>?</a:t>
            </a:r>
            <a:r>
              <a:rPr lang="zh-CN" altLang="en-US" sz="2400" dirty="0"/>
              <a:t> </a:t>
            </a:r>
            <a:r>
              <a:rPr lang="en-US" altLang="zh-CN" sz="2400" dirty="0"/>
              <a:t>Unfortunately,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July</a:t>
            </a:r>
            <a:r>
              <a:rPr lang="zh-CN" altLang="en-US" sz="2400" dirty="0"/>
              <a:t> </a:t>
            </a:r>
            <a:r>
              <a:rPr lang="en-US" altLang="zh-CN" sz="2400" dirty="0"/>
              <a:t>2014</a:t>
            </a:r>
            <a:r>
              <a:rPr lang="is-IS" altLang="zh-CN" sz="2400" dirty="0"/>
              <a:t>…</a:t>
            </a:r>
            <a:endParaRPr lang="zh-CN" altLang="en-US" sz="2400" dirty="0"/>
          </a:p>
          <a:p>
            <a:endParaRPr lang="zh-CN" altLang="en-US" sz="2200" dirty="0"/>
          </a:p>
          <a:p>
            <a:endParaRPr lang="en-US" sz="2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892" y="2511112"/>
            <a:ext cx="3019198" cy="3019198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140" y="2511112"/>
            <a:ext cx="3003689" cy="30036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359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Advertisers: It’s not a </a:t>
            </a:r>
            <a:r>
              <a:rPr lang="en-US" sz="3200" dirty="0" err="1"/>
              <a:t>CyberSaftey</a:t>
            </a:r>
            <a:r>
              <a:rPr lang="en-US" sz="3200" dirty="0"/>
              <a:t> issue?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 smtClean="0"/>
              <a:t>M.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Jiang,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A.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Beutel</a:t>
            </a:r>
            <a:r>
              <a:rPr lang="en-US" altLang="zh-CN" sz="2400" dirty="0" smtClean="0"/>
              <a:t>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Cui,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B.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Hooi</a:t>
            </a:r>
            <a:r>
              <a:rPr lang="en-US" altLang="zh-CN" sz="2400" dirty="0" smtClean="0"/>
              <a:t>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Yang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C.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Faloutsos</a:t>
            </a:r>
            <a:r>
              <a:rPr lang="en-US" altLang="zh-CN" sz="2400" dirty="0" smtClean="0"/>
              <a:t>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“A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General</a:t>
            </a:r>
            <a:r>
              <a:rPr lang="zh-CN" altLang="en-US" sz="2400" dirty="0" smtClean="0"/>
              <a:t> </a:t>
            </a:r>
            <a:r>
              <a:rPr lang="en-US" altLang="zh-CN" sz="2400" b="1" dirty="0" smtClean="0"/>
              <a:t>Suspiciousness</a:t>
            </a:r>
            <a:r>
              <a:rPr lang="zh-CN" altLang="en-US" sz="2400" b="1" dirty="0" smtClean="0"/>
              <a:t> </a:t>
            </a:r>
            <a:r>
              <a:rPr lang="en-US" altLang="zh-CN" sz="2400" b="1" dirty="0" smtClean="0"/>
              <a:t>Metric</a:t>
            </a:r>
            <a:r>
              <a:rPr lang="zh-CN" altLang="en-US" sz="2400" b="1" dirty="0" smtClean="0"/>
              <a:t> 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Dense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Blocks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Multimodal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Data”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ICDM’15.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533" y="4538849"/>
            <a:ext cx="8869055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9844" y="2814254"/>
            <a:ext cx="6654431" cy="1545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8878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Advertisers: It’s not a </a:t>
            </a:r>
            <a:r>
              <a:rPr lang="en-US" sz="3200" dirty="0" err="1"/>
              <a:t>CyberSaftey</a:t>
            </a:r>
            <a:r>
              <a:rPr lang="en-US" sz="3200" dirty="0"/>
              <a:t> issue?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It’s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really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Cyber</a:t>
            </a:r>
            <a:r>
              <a:rPr lang="en-US" altLang="zh-CN" dirty="0" err="1" smtClean="0"/>
              <a:t>Safety</a:t>
            </a:r>
            <a:r>
              <a:rPr lang="zh-CN" altLang="en-US" dirty="0" smtClean="0"/>
              <a:t> </a:t>
            </a:r>
            <a:r>
              <a:rPr lang="en-US" altLang="zh-CN" dirty="0" smtClean="0"/>
              <a:t>issue!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/>
              <a:t>e</a:t>
            </a:r>
            <a:r>
              <a:rPr lang="en-US" altLang="zh-CN" dirty="0" smtClean="0"/>
              <a:t>ven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dismiss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department/company.</a:t>
            </a:r>
            <a:endParaRPr lang="zh-CN" altLang="en-US" dirty="0" smtClean="0"/>
          </a:p>
          <a:p>
            <a:r>
              <a:rPr lang="en-US" altLang="zh-CN" dirty="0" smtClean="0"/>
              <a:t>Q1:</a:t>
            </a:r>
            <a:r>
              <a:rPr lang="zh-CN" altLang="en-US" dirty="0" smtClean="0"/>
              <a:t> </a:t>
            </a:r>
            <a:r>
              <a:rPr lang="en-US" altLang="zh-CN" dirty="0" smtClean="0"/>
              <a:t>What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strategies?</a:t>
            </a:r>
            <a:r>
              <a:rPr lang="zh-CN" altLang="en-US" dirty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new?</a:t>
            </a:r>
            <a:r>
              <a:rPr lang="zh-CN" altLang="en-US" dirty="0" smtClean="0"/>
              <a:t> </a:t>
            </a:r>
            <a:r>
              <a:rPr lang="en-US" altLang="zh-CN" dirty="0" smtClean="0"/>
              <a:t>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en-US" altLang="zh-CN" dirty="0"/>
              <a:t>?</a:t>
            </a:r>
            <a:endParaRPr lang="zh-CN" altLang="en-US" dirty="0" smtClean="0"/>
          </a:p>
          <a:p>
            <a:r>
              <a:rPr lang="en-US" altLang="zh-CN" dirty="0" smtClean="0"/>
              <a:t>Q2: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detect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botnet</a:t>
            </a:r>
            <a:r>
              <a:rPr lang="zh-CN" altLang="en-US" dirty="0" smtClean="0"/>
              <a:t> </a:t>
            </a:r>
            <a:r>
              <a:rPr lang="en-US" altLang="zh-CN" dirty="0" smtClean="0"/>
              <a:t>advertisers</a:t>
            </a:r>
            <a:r>
              <a:rPr lang="zh-CN" altLang="en-US" dirty="0" smtClean="0"/>
              <a:t> </a:t>
            </a:r>
            <a:r>
              <a:rPr lang="en-US" altLang="zh-CN" dirty="0" smtClean="0"/>
              <a:t>(spammers)</a:t>
            </a:r>
            <a:r>
              <a:rPr lang="zh-CN" altLang="en-US" dirty="0" smtClean="0"/>
              <a:t> </a:t>
            </a:r>
            <a:r>
              <a:rPr lang="en-US" altLang="zh-CN" dirty="0" smtClean="0"/>
              <a:t>that</a:t>
            </a:r>
            <a:r>
              <a:rPr lang="zh-CN" altLang="en-US" dirty="0" smtClean="0"/>
              <a:t> </a:t>
            </a:r>
            <a:r>
              <a:rPr lang="en-US" altLang="zh-CN" dirty="0" smtClean="0"/>
              <a:t>were</a:t>
            </a:r>
            <a:r>
              <a:rPr lang="zh-CN" altLang="en-US" dirty="0" smtClean="0"/>
              <a:t> </a:t>
            </a:r>
            <a:r>
              <a:rPr lang="en-US" altLang="zh-CN" dirty="0" smtClean="0"/>
              <a:t>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marketers?</a:t>
            </a:r>
            <a:endParaRPr lang="zh-CN" altLang="en-US" dirty="0" smtClean="0"/>
          </a:p>
        </p:txBody>
      </p:sp>
    </p:spTree>
    <p:extLst>
      <p:ext uri="{BB962C8B-B14F-4D97-AF65-F5344CB8AC3E}">
        <p14:creationId xmlns:p14="http://schemas.microsoft.com/office/powerpoint/2010/main" val="1113012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sz="3200" dirty="0" smtClean="0"/>
              <a:t>Comparing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Social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Media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and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Traditional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Advertising: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S1</a:t>
            </a:r>
            <a:endParaRPr lang="en-US" sz="3200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96320"/>
            <a:ext cx="9144000" cy="4196397"/>
          </a:xfrm>
        </p:spPr>
      </p:pic>
    </p:spTree>
    <p:extLst>
      <p:ext uri="{BB962C8B-B14F-4D97-AF65-F5344CB8AC3E}">
        <p14:creationId xmlns:p14="http://schemas.microsoft.com/office/powerpoint/2010/main" val="1857125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436</TotalTime>
  <Words>504</Words>
  <Application>Microsoft Macintosh PowerPoint</Application>
  <PresentationFormat>On-screen Show (4:3)</PresentationFormat>
  <Paragraphs>68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Calibri</vt:lpstr>
      <vt:lpstr>DengXian</vt:lpstr>
      <vt:lpstr>Times</vt:lpstr>
      <vt:lpstr>Wingdings</vt:lpstr>
      <vt:lpstr>Arial</vt:lpstr>
      <vt:lpstr>Office Theme</vt:lpstr>
      <vt:lpstr>Catching Social Media Advertisers with Strategy Analysis</vt:lpstr>
      <vt:lpstr>Advertisers: It’s not a CyberSaftey issue?</vt:lpstr>
      <vt:lpstr>PowerPoint Presentation</vt:lpstr>
      <vt:lpstr>Advertisers: It’s not a CyberSaftey issue?</vt:lpstr>
      <vt:lpstr>Advertisers: It’s not a CyberSaftey issue?</vt:lpstr>
      <vt:lpstr>Advertisers: It’s not a CyberSaftey issue?</vt:lpstr>
      <vt:lpstr>Advertisers: It’s not a CyberSaftey issue?</vt:lpstr>
      <vt:lpstr>Advertisers: It’s not a CyberSaftey issue?</vt:lpstr>
      <vt:lpstr>Comparing Social Media Advertising and Traditional Advertising: S1</vt:lpstr>
      <vt:lpstr>Comparing Social Media Advertising and Traditional Advertising: S2</vt:lpstr>
      <vt:lpstr>Comparing Social Media Advertising and Traditional Advertising: S3</vt:lpstr>
      <vt:lpstr>Comparing Social Media Advertising and Traditional Advertising: S4</vt:lpstr>
      <vt:lpstr>Solution 5: Synchrony Strategies in Social Media </vt:lpstr>
      <vt:lpstr>Observation: Features</vt:lpstr>
      <vt:lpstr>Observation: Features</vt:lpstr>
      <vt:lpstr>Observation: Features</vt:lpstr>
      <vt:lpstr>Observation: Features</vt:lpstr>
      <vt:lpstr>Modeling: Features</vt:lpstr>
      <vt:lpstr>Experimental Results</vt:lpstr>
      <vt:lpstr>Experimental Results</vt:lpstr>
      <vt:lpstr>Summary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MengJiang</dc:creator>
  <cp:lastModifiedBy>MengJiang</cp:lastModifiedBy>
  <cp:revision>37</cp:revision>
  <dcterms:created xsi:type="dcterms:W3CDTF">2016-09-13T14:44:57Z</dcterms:created>
  <dcterms:modified xsi:type="dcterms:W3CDTF">2016-09-21T01:35:08Z</dcterms:modified>
</cp:coreProperties>
</file>

<file path=docProps/thumbnail.jpeg>
</file>